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14"/>
  </p:notesMasterIdLst>
  <p:sldIdLst>
    <p:sldId id="256" r:id="rId2"/>
    <p:sldId id="257" r:id="rId3"/>
    <p:sldId id="260" r:id="rId4"/>
    <p:sldId id="261" r:id="rId5"/>
    <p:sldId id="262" r:id="rId6"/>
    <p:sldId id="264" r:id="rId7"/>
    <p:sldId id="347" r:id="rId8"/>
    <p:sldId id="348" r:id="rId9"/>
    <p:sldId id="349" r:id="rId10"/>
    <p:sldId id="267" r:id="rId11"/>
    <p:sldId id="350" r:id="rId12"/>
    <p:sldId id="351" r:id="rId13"/>
  </p:sldIdLst>
  <p:sldSz cx="9144000" cy="5143500" type="screen16x9"/>
  <p:notesSz cx="6858000" cy="9144000"/>
  <p:embeddedFontLst>
    <p:embeddedFont>
      <p:font typeface="Crimson Text" panose="020B0604020202020204" charset="0"/>
      <p:regular r:id="rId15"/>
      <p:bold r:id="rId16"/>
      <p:italic r:id="rId17"/>
      <p:boldItalic r:id="rId18"/>
    </p:embeddedFont>
    <p:embeddedFont>
      <p:font typeface="Lato" panose="020F0502020204030203" pitchFamily="34" charset="0"/>
      <p:regular r:id="rId19"/>
      <p:bold r:id="rId20"/>
      <p:italic r:id="rId21"/>
      <p:boldItalic r:id="rId22"/>
    </p:embeddedFont>
    <p:embeddedFont>
      <p:font typeface="Montserrat" panose="00000500000000000000" pitchFamily="2" charset="0"/>
      <p:regular r:id="rId23"/>
      <p:bold r:id="rId24"/>
      <p:italic r:id="rId25"/>
      <p:boldItalic r:id="rId26"/>
    </p:embeddedFont>
    <p:embeddedFont>
      <p:font typeface="Vidaloka" panose="020B0604020202020204"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1A396E-4E18-4BA0-967E-8A93C4582AE8}">
  <a:tblStyle styleId="{6B1A396E-4E18-4BA0-967E-8A93C4582AE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91" autoAdjust="0"/>
    <p:restoredTop sz="95033" autoAdjust="0"/>
  </p:normalViewPr>
  <p:slideViewPr>
    <p:cSldViewPr snapToGrid="0">
      <p:cViewPr>
        <p:scale>
          <a:sx n="88" d="100"/>
          <a:sy n="88" d="100"/>
        </p:scale>
        <p:origin x="1445" y="36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theme" Target="theme/theme1.xml"/></Relationships>
</file>

<file path=ppt/media/image1.jp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cc7554a049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cc7554a049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105aad17dc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105aad17dc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4208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07a9a8b46f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07a9a8b46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1" name="Google Shape;451;p5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Lato"/>
              <a:buChar char="●"/>
              <a:defRPr sz="1100"/>
            </a:lvl1pPr>
            <a:lvl2pPr marL="914400" lvl="1" indent="-317500">
              <a:spcBef>
                <a:spcPts val="0"/>
              </a:spcBef>
              <a:spcAft>
                <a:spcPts val="0"/>
              </a:spcAft>
              <a:buClr>
                <a:schemeClr val="dk1"/>
              </a:buClr>
              <a:buSzPts val="1400"/>
              <a:buFont typeface="Lato"/>
              <a:buChar char="○"/>
              <a:defRPr/>
            </a:lvl2pPr>
            <a:lvl3pPr marL="1371600" lvl="2" indent="-317500">
              <a:spcBef>
                <a:spcPts val="0"/>
              </a:spcBef>
              <a:spcAft>
                <a:spcPts val="0"/>
              </a:spcAft>
              <a:buClr>
                <a:schemeClr val="dk1"/>
              </a:buClr>
              <a:buSzPts val="1400"/>
              <a:buFont typeface="Lato"/>
              <a:buChar char="■"/>
              <a:defRPr/>
            </a:lvl3pPr>
            <a:lvl4pPr marL="1828800" lvl="3" indent="-317500">
              <a:spcBef>
                <a:spcPts val="0"/>
              </a:spcBef>
              <a:spcAft>
                <a:spcPts val="0"/>
              </a:spcAft>
              <a:buClr>
                <a:schemeClr val="dk1"/>
              </a:buClr>
              <a:buSzPts val="1400"/>
              <a:buFont typeface="Lato"/>
              <a:buChar char="●"/>
              <a:defRPr/>
            </a:lvl4pPr>
            <a:lvl5pPr marL="2286000" lvl="4" indent="-317500">
              <a:spcBef>
                <a:spcPts val="0"/>
              </a:spcBef>
              <a:spcAft>
                <a:spcPts val="0"/>
              </a:spcAft>
              <a:buClr>
                <a:schemeClr val="dk1"/>
              </a:buClr>
              <a:buSzPts val="1400"/>
              <a:buFont typeface="Lato"/>
              <a:buChar char="○"/>
              <a:defRPr/>
            </a:lvl5pPr>
            <a:lvl6pPr marL="2743200" lvl="5" indent="-317500">
              <a:spcBef>
                <a:spcPts val="0"/>
              </a:spcBef>
              <a:spcAft>
                <a:spcPts val="0"/>
              </a:spcAft>
              <a:buClr>
                <a:schemeClr val="dk1"/>
              </a:buClr>
              <a:buSzPts val="1400"/>
              <a:buFont typeface="Lato"/>
              <a:buChar char="■"/>
              <a:defRPr/>
            </a:lvl6pPr>
            <a:lvl7pPr marL="3200400" lvl="6" indent="-317500">
              <a:spcBef>
                <a:spcPts val="0"/>
              </a:spcBef>
              <a:spcAft>
                <a:spcPts val="0"/>
              </a:spcAft>
              <a:buClr>
                <a:schemeClr val="dk1"/>
              </a:buClr>
              <a:buSzPts val="1400"/>
              <a:buFont typeface="Lato"/>
              <a:buChar char="●"/>
              <a:defRPr/>
            </a:lvl7pPr>
            <a:lvl8pPr marL="3657600" lvl="7" indent="-317500">
              <a:spcBef>
                <a:spcPts val="0"/>
              </a:spcBef>
              <a:spcAft>
                <a:spcPts val="0"/>
              </a:spcAft>
              <a:buClr>
                <a:schemeClr val="dk1"/>
              </a:buClr>
              <a:buSzPts val="1400"/>
              <a:buFont typeface="Lato"/>
              <a:buChar char="○"/>
              <a:defRPr/>
            </a:lvl8pPr>
            <a:lvl9pPr marL="4114800" lvl="8" indent="-317500">
              <a:spcBef>
                <a:spcPts val="0"/>
              </a:spcBef>
              <a:spcAft>
                <a:spcPts val="0"/>
              </a:spcAft>
              <a:buClr>
                <a:schemeClr val="dk1"/>
              </a:buClr>
              <a:buSzPts val="1400"/>
              <a:buFont typeface="Lato"/>
              <a:buChar char="■"/>
              <a:defRPr/>
            </a:lvl9pPr>
          </a:lstStyle>
          <a:p>
            <a:endParaRPr/>
          </a:p>
        </p:txBody>
      </p:sp>
      <p:cxnSp>
        <p:nvCxnSpPr>
          <p:cNvPr id="26" name="Google Shape;26;p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1">
  <p:cSld name="CUSTOM_12">
    <p:spTree>
      <p:nvGrpSpPr>
        <p:cNvPr id="1" name="Shape 118"/>
        <p:cNvGrpSpPr/>
        <p:nvPr/>
      </p:nvGrpSpPr>
      <p:grpSpPr>
        <a:xfrm>
          <a:off x="0" y="0"/>
          <a:ext cx="0" cy="0"/>
          <a:chOff x="0" y="0"/>
          <a:chExt cx="0" cy="0"/>
        </a:xfrm>
      </p:grpSpPr>
      <p:sp>
        <p:nvSpPr>
          <p:cNvPr id="119" name="Google Shape;119;p16"/>
          <p:cNvSpPr txBox="1">
            <a:spLocks noGrp="1"/>
          </p:cNvSpPr>
          <p:nvPr>
            <p:ph type="title"/>
          </p:nvPr>
        </p:nvSpPr>
        <p:spPr>
          <a:xfrm>
            <a:off x="699900" y="2821263"/>
            <a:ext cx="4323000" cy="4977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20" name="Google Shape;120;p16"/>
          <p:cNvSpPr txBox="1">
            <a:spLocks noGrp="1"/>
          </p:cNvSpPr>
          <p:nvPr>
            <p:ph type="subTitle" idx="1"/>
          </p:nvPr>
        </p:nvSpPr>
        <p:spPr>
          <a:xfrm>
            <a:off x="699900" y="1675902"/>
            <a:ext cx="5458200" cy="9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21" name="Google Shape;121;p1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2" name="Google Shape;122;p1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3" name="Google Shape;123;p1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24" name="Google Shape;124;p1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1994850" y="1482825"/>
            <a:ext cx="5154300" cy="129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134" name="Google Shape;134;p18"/>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135" name="Google Shape;135;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146"/>
        <p:cNvGrpSpPr/>
        <p:nvPr/>
      </p:nvGrpSpPr>
      <p:grpSpPr>
        <a:xfrm>
          <a:off x="0" y="0"/>
          <a:ext cx="0" cy="0"/>
          <a:chOff x="0" y="0"/>
          <a:chExt cx="0" cy="0"/>
        </a:xfrm>
      </p:grpSpPr>
      <p:sp>
        <p:nvSpPr>
          <p:cNvPr id="147" name="Google Shape;147;p20"/>
          <p:cNvSpPr txBox="1">
            <a:spLocks noGrp="1"/>
          </p:cNvSpPr>
          <p:nvPr>
            <p:ph type="title"/>
          </p:nvPr>
        </p:nvSpPr>
        <p:spPr>
          <a:xfrm>
            <a:off x="1677925" y="2511803"/>
            <a:ext cx="3714900" cy="805800"/>
          </a:xfrm>
          <a:prstGeom prst="rect">
            <a:avLst/>
          </a:prstGeom>
          <a:noFill/>
        </p:spPr>
        <p:txBody>
          <a:bodyPr spcFirstLastPara="1" wrap="square" lIns="91425" tIns="91425" rIns="91425" bIns="91425" anchor="t" anchorCtr="0">
            <a:noAutofit/>
          </a:bodyPr>
          <a:lstStyle>
            <a:lvl1pPr lvl="0" algn="r"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8" name="Google Shape;148;p20"/>
          <p:cNvSpPr txBox="1">
            <a:spLocks noGrp="1"/>
          </p:cNvSpPr>
          <p:nvPr>
            <p:ph type="title" idx="2" hasCustomPrompt="1"/>
          </p:nvPr>
        </p:nvSpPr>
        <p:spPr>
          <a:xfrm>
            <a:off x="3741925" y="1484693"/>
            <a:ext cx="1650900" cy="978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49" name="Google Shape;149;p20"/>
          <p:cNvSpPr txBox="1">
            <a:spLocks noGrp="1"/>
          </p:cNvSpPr>
          <p:nvPr>
            <p:ph type="subTitle" idx="1"/>
          </p:nvPr>
        </p:nvSpPr>
        <p:spPr>
          <a:xfrm>
            <a:off x="831625" y="3244000"/>
            <a:ext cx="4561200" cy="393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50" name="Google Shape;150;p20"/>
          <p:cNvCxnSpPr/>
          <p:nvPr/>
        </p:nvCxnSpPr>
        <p:spPr>
          <a:xfrm rot="10800000">
            <a:off x="-30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1" name="Google Shape;151;p20"/>
          <p:cNvCxnSpPr/>
          <p:nvPr/>
        </p:nvCxnSpPr>
        <p:spPr>
          <a:xfrm rot="10800000">
            <a:off x="-30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52" name="Google Shape;152;p20"/>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53" name="Google Shape;153;p20"/>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5" r:id="rId4"/>
    <p:sldLayoutId id="2147483658" r:id="rId5"/>
    <p:sldLayoutId id="2147483661" r:id="rId6"/>
    <p:sldLayoutId id="2147483662" r:id="rId7"/>
    <p:sldLayoutId id="2147483664" r:id="rId8"/>
    <p:sldLayoutId id="2147483666" r:id="rId9"/>
    <p:sldLayoutId id="2147483696" r:id="rId10"/>
    <p:sldLayoutId id="2147483697" r:id="rId11"/>
    <p:sldLayoutId id="2147483698" r:id="rId12"/>
    <p:sldLayoutId id="2147483699"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59"/>
          <p:cNvSpPr txBox="1">
            <a:spLocks noGrp="1"/>
          </p:cNvSpPr>
          <p:nvPr>
            <p:ph type="ctrTitle"/>
          </p:nvPr>
        </p:nvSpPr>
        <p:spPr>
          <a:xfrm>
            <a:off x="1039975" y="1324500"/>
            <a:ext cx="7064100" cy="95778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AI MINI PROJECT</a:t>
            </a:r>
            <a:endParaRPr dirty="0"/>
          </a:p>
        </p:txBody>
      </p:sp>
      <p:sp>
        <p:nvSpPr>
          <p:cNvPr id="483" name="Google Shape;483;p59"/>
          <p:cNvSpPr txBox="1">
            <a:spLocks noGrp="1"/>
          </p:cNvSpPr>
          <p:nvPr>
            <p:ph type="subTitle" idx="1"/>
          </p:nvPr>
        </p:nvSpPr>
        <p:spPr>
          <a:xfrm>
            <a:off x="831844" y="2187636"/>
            <a:ext cx="70641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solidFill>
                  <a:schemeClr val="dk1"/>
                </a:solidFill>
              </a:rPr>
              <a:t>BY</a:t>
            </a:r>
          </a:p>
          <a:p>
            <a:pPr marL="0" lvl="0" indent="0" algn="ctr" rtl="0">
              <a:spcBef>
                <a:spcPts val="0"/>
              </a:spcBef>
              <a:spcAft>
                <a:spcPts val="0"/>
              </a:spcAft>
              <a:buClr>
                <a:schemeClr val="dk1"/>
              </a:buClr>
              <a:buSzPts val="1100"/>
              <a:buFont typeface="Arial"/>
              <a:buNone/>
            </a:pPr>
            <a:r>
              <a:rPr lang="en" dirty="0">
                <a:solidFill>
                  <a:schemeClr val="dk1"/>
                </a:solidFill>
              </a:rPr>
              <a:t>G.HASINI CHOWDARY     ENG22AM0176</a:t>
            </a:r>
          </a:p>
          <a:p>
            <a:pPr marL="0" lvl="0" indent="0" algn="ctr" rtl="0">
              <a:spcBef>
                <a:spcPts val="0"/>
              </a:spcBef>
              <a:spcAft>
                <a:spcPts val="0"/>
              </a:spcAft>
              <a:buClr>
                <a:schemeClr val="dk1"/>
              </a:buClr>
              <a:buSzPts val="1100"/>
              <a:buFont typeface="Arial"/>
              <a:buNone/>
            </a:pPr>
            <a:r>
              <a:rPr lang="en" dirty="0">
                <a:solidFill>
                  <a:schemeClr val="dk1"/>
                </a:solidFill>
              </a:rPr>
              <a:t>  VIKAS S                                ENG22AM0200</a:t>
            </a:r>
          </a:p>
          <a:p>
            <a:pPr marL="0" lvl="0" indent="0" algn="ctr" rtl="0">
              <a:spcBef>
                <a:spcPts val="0"/>
              </a:spcBef>
              <a:spcAft>
                <a:spcPts val="0"/>
              </a:spcAft>
              <a:buClr>
                <a:schemeClr val="dk1"/>
              </a:buClr>
              <a:buSzPts val="1100"/>
              <a:buFont typeface="Arial"/>
              <a:buNone/>
            </a:pPr>
            <a:r>
              <a:rPr lang="en" dirty="0">
                <a:solidFill>
                  <a:schemeClr val="dk1"/>
                </a:solidFill>
              </a:rPr>
              <a:t>KUSHAL.J.R                         ENG22AM0178</a:t>
            </a:r>
          </a:p>
          <a:p>
            <a:pPr marL="0" lvl="0" indent="0" algn="ctr" rtl="0">
              <a:spcBef>
                <a:spcPts val="0"/>
              </a:spcBef>
              <a:spcAft>
                <a:spcPts val="0"/>
              </a:spcAft>
              <a:buClr>
                <a:schemeClr val="dk1"/>
              </a:buClr>
              <a:buSzPts val="1100"/>
              <a:buFont typeface="Arial"/>
              <a:buNone/>
            </a:pPr>
            <a:r>
              <a:rPr lang="en" dirty="0">
                <a:solidFill>
                  <a:schemeClr val="dk1"/>
                </a:solidFill>
              </a:rPr>
              <a:t>   </a:t>
            </a:r>
          </a:p>
          <a:p>
            <a:pPr marL="0" lvl="0" indent="0" algn="ctr" rtl="0">
              <a:spcBef>
                <a:spcPts val="0"/>
              </a:spcBef>
              <a:spcAft>
                <a:spcPts val="0"/>
              </a:spcAft>
              <a:buClr>
                <a:schemeClr val="dk1"/>
              </a:buClr>
              <a:buSzPts val="1100"/>
              <a:buFont typeface="Arial"/>
              <a:buNone/>
            </a:pPr>
            <a:r>
              <a:rPr lang="en" dirty="0">
                <a:solidFill>
                  <a:schemeClr val="dk1"/>
                </a:solidFill>
              </a:rPr>
              <a:t>SECTION-C</a:t>
            </a:r>
          </a:p>
          <a:p>
            <a:pPr marL="0" lvl="0" indent="0" algn="ctr" rtl="0">
              <a:spcBef>
                <a:spcPts val="0"/>
              </a:spcBef>
              <a:spcAft>
                <a:spcPts val="0"/>
              </a:spcAft>
              <a:buClr>
                <a:schemeClr val="dk1"/>
              </a:buClr>
              <a:buSzPts val="1100"/>
              <a:buFont typeface="Arial"/>
              <a:buNone/>
            </a:pPr>
            <a:r>
              <a:rPr lang="en" dirty="0">
                <a:solidFill>
                  <a:schemeClr val="dk1"/>
                </a:solidFill>
              </a:rPr>
              <a:t>SUBMITTED TO</a:t>
            </a:r>
          </a:p>
          <a:p>
            <a:pPr marL="0" lvl="0" indent="0" algn="ctr" rtl="0">
              <a:spcBef>
                <a:spcPts val="0"/>
              </a:spcBef>
              <a:spcAft>
                <a:spcPts val="0"/>
              </a:spcAft>
              <a:buClr>
                <a:schemeClr val="dk1"/>
              </a:buClr>
              <a:buSzPts val="1100"/>
              <a:buFont typeface="Arial"/>
              <a:buNone/>
            </a:pPr>
            <a:r>
              <a:rPr lang="en" dirty="0">
                <a:solidFill>
                  <a:schemeClr val="dk1"/>
                </a:solidFill>
              </a:rPr>
              <a:t>Prof.Pradeep Kumar K</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82"/>
                                        </p:tgtEl>
                                        <p:attrNameLst>
                                          <p:attrName>style.visibility</p:attrName>
                                        </p:attrNameLst>
                                      </p:cBhvr>
                                      <p:to>
                                        <p:strVal val="visible"/>
                                      </p:to>
                                    </p:set>
                                    <p:anim calcmode="lin" valueType="num">
                                      <p:cBhvr additive="base">
                                        <p:cTn id="7" dur="1000"/>
                                        <p:tgtEl>
                                          <p:spTgt spid="482"/>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483"/>
                                        </p:tgtEl>
                                        <p:attrNameLst>
                                          <p:attrName>style.visibility</p:attrName>
                                        </p:attrNameLst>
                                      </p:cBhvr>
                                      <p:to>
                                        <p:strVal val="visible"/>
                                      </p:to>
                                    </p:set>
                                    <p:anim calcmode="lin" valueType="num">
                                      <p:cBhvr additive="base">
                                        <p:cTn id="10" dur="1000"/>
                                        <p:tgtEl>
                                          <p:spTgt spid="48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70"/>
          <p:cNvSpPr txBox="1">
            <a:spLocks noGrp="1"/>
          </p:cNvSpPr>
          <p:nvPr>
            <p:ph type="title"/>
          </p:nvPr>
        </p:nvSpPr>
        <p:spPr>
          <a:xfrm>
            <a:off x="-195480" y="251823"/>
            <a:ext cx="3714900" cy="80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PROGRAM:</a:t>
            </a:r>
            <a:endParaRPr dirty="0"/>
          </a:p>
        </p:txBody>
      </p:sp>
      <p:pic>
        <p:nvPicPr>
          <p:cNvPr id="12" name="Picture 11">
            <a:extLst>
              <a:ext uri="{FF2B5EF4-FFF2-40B4-BE49-F238E27FC236}">
                <a16:creationId xmlns:a16="http://schemas.microsoft.com/office/drawing/2014/main" id="{CE355E6E-A71C-A05C-7D13-7E4CFD2A2E38}"/>
              </a:ext>
            </a:extLst>
          </p:cNvPr>
          <p:cNvPicPr>
            <a:picLocks noChangeAspect="1"/>
          </p:cNvPicPr>
          <p:nvPr/>
        </p:nvPicPr>
        <p:blipFill>
          <a:blip r:embed="rId5"/>
          <a:stretch>
            <a:fillRect/>
          </a:stretch>
        </p:blipFill>
        <p:spPr>
          <a:xfrm>
            <a:off x="3519420" y="456619"/>
            <a:ext cx="4592395" cy="4355955"/>
          </a:xfrm>
          <a:prstGeom prst="rect">
            <a:avLst/>
          </a:prstGeom>
        </p:spPr>
      </p:pic>
      <p:pic>
        <p:nvPicPr>
          <p:cNvPr id="13" name="Recorded Sound">
            <a:hlinkClick r:id="" action="ppaction://media"/>
            <a:extLst>
              <a:ext uri="{FF2B5EF4-FFF2-40B4-BE49-F238E27FC236}">
                <a16:creationId xmlns:a16="http://schemas.microsoft.com/office/drawing/2014/main" id="{64325E11-2F1C-CD4B-3A01-F6D176800A1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479823" y="1319803"/>
            <a:ext cx="487363" cy="40721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2239"/>
    </mc:Choice>
    <mc:Fallback>
      <p:transition spd="slow" advTm="9223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79"/>
                                        </p:tgtEl>
                                        <p:attrNameLst>
                                          <p:attrName>style.visibility</p:attrName>
                                        </p:attrNameLst>
                                      </p:cBhvr>
                                      <p:to>
                                        <p:strVal val="visible"/>
                                      </p:to>
                                    </p:set>
                                    <p:anim calcmode="lin" valueType="num">
                                      <p:cBhvr additive="base">
                                        <p:cTn id="7" dur="1000"/>
                                        <p:tgtEl>
                                          <p:spTgt spid="579"/>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1" presetClass="mediacall" presetSubtype="0" fill="hold" nodeType="afterEffect">
                                  <p:stCondLst>
                                    <p:cond delay="0"/>
                                  </p:stCondLst>
                                  <p:childTnLst>
                                    <p:cmd type="call" cmd="playFrom(0.0)">
                                      <p:cBhvr>
                                        <p:cTn id="10" dur="92239"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A92C41-342C-B5BA-98A0-101E6D269850}"/>
              </a:ext>
            </a:extLst>
          </p:cNvPr>
          <p:cNvPicPr>
            <a:picLocks noChangeAspect="1"/>
          </p:cNvPicPr>
          <p:nvPr/>
        </p:nvPicPr>
        <p:blipFill>
          <a:blip r:embed="rId2"/>
          <a:stretch>
            <a:fillRect/>
          </a:stretch>
        </p:blipFill>
        <p:spPr>
          <a:xfrm>
            <a:off x="0" y="862854"/>
            <a:ext cx="9144000" cy="2081349"/>
          </a:xfrm>
          <a:prstGeom prst="rect">
            <a:avLst/>
          </a:prstGeom>
        </p:spPr>
      </p:pic>
      <p:sp>
        <p:nvSpPr>
          <p:cNvPr id="5" name="TextBox 4">
            <a:extLst>
              <a:ext uri="{FF2B5EF4-FFF2-40B4-BE49-F238E27FC236}">
                <a16:creationId xmlns:a16="http://schemas.microsoft.com/office/drawing/2014/main" id="{F3EF199B-D192-6359-AF6E-02F937EF635D}"/>
              </a:ext>
            </a:extLst>
          </p:cNvPr>
          <p:cNvSpPr txBox="1"/>
          <p:nvPr/>
        </p:nvSpPr>
        <p:spPr>
          <a:xfrm>
            <a:off x="217714" y="339634"/>
            <a:ext cx="3474720" cy="523220"/>
          </a:xfrm>
          <a:prstGeom prst="rect">
            <a:avLst/>
          </a:prstGeom>
          <a:noFill/>
        </p:spPr>
        <p:txBody>
          <a:bodyPr wrap="square" rtlCol="0">
            <a:spAutoFit/>
          </a:bodyPr>
          <a:lstStyle/>
          <a:p>
            <a:r>
              <a:rPr lang="en-IN" sz="2800" b="1" dirty="0">
                <a:latin typeface="Vidaloka" panose="020B0604020202020204" charset="0"/>
              </a:rPr>
              <a:t>OUTPUT</a:t>
            </a:r>
          </a:p>
        </p:txBody>
      </p:sp>
      <p:sp>
        <p:nvSpPr>
          <p:cNvPr id="6" name="TextBox 5">
            <a:extLst>
              <a:ext uri="{FF2B5EF4-FFF2-40B4-BE49-F238E27FC236}">
                <a16:creationId xmlns:a16="http://schemas.microsoft.com/office/drawing/2014/main" id="{C6810040-231C-844D-7C13-470E18513DDD}"/>
              </a:ext>
            </a:extLst>
          </p:cNvPr>
          <p:cNvSpPr txBox="1"/>
          <p:nvPr/>
        </p:nvSpPr>
        <p:spPr>
          <a:xfrm>
            <a:off x="217714" y="3034936"/>
            <a:ext cx="3474720" cy="523220"/>
          </a:xfrm>
          <a:prstGeom prst="rect">
            <a:avLst/>
          </a:prstGeom>
          <a:noFill/>
        </p:spPr>
        <p:txBody>
          <a:bodyPr wrap="square" rtlCol="0">
            <a:spAutoFit/>
          </a:bodyPr>
          <a:lstStyle/>
          <a:p>
            <a:r>
              <a:rPr lang="en-IN" sz="2800" b="1" dirty="0">
                <a:latin typeface="Vidaloka" panose="020B0604020202020204" charset="0"/>
              </a:rPr>
              <a:t>CONCLUSION:</a:t>
            </a:r>
          </a:p>
        </p:txBody>
      </p:sp>
      <p:sp>
        <p:nvSpPr>
          <p:cNvPr id="7" name="TextBox 6">
            <a:extLst>
              <a:ext uri="{FF2B5EF4-FFF2-40B4-BE49-F238E27FC236}">
                <a16:creationId xmlns:a16="http://schemas.microsoft.com/office/drawing/2014/main" id="{FE4A3BA9-C12E-3ED5-D7D9-72AEBC901809}"/>
              </a:ext>
            </a:extLst>
          </p:cNvPr>
          <p:cNvSpPr txBox="1"/>
          <p:nvPr/>
        </p:nvSpPr>
        <p:spPr>
          <a:xfrm>
            <a:off x="217715" y="3467424"/>
            <a:ext cx="8595360" cy="1169551"/>
          </a:xfrm>
          <a:prstGeom prst="rect">
            <a:avLst/>
          </a:prstGeom>
          <a:noFill/>
        </p:spPr>
        <p:txBody>
          <a:bodyPr wrap="square" rtlCol="0">
            <a:spAutoFit/>
          </a:bodyPr>
          <a:lstStyle/>
          <a:p>
            <a:r>
              <a:rPr lang="en-US" dirty="0">
                <a:latin typeface="Montserrat" panose="00000500000000000000" pitchFamily="2" charset="0"/>
              </a:rPr>
              <a:t>The project on 'Product Review' demonstrates the practical application of artificial intelligence in extracting actionable insights from the wealth of customer-generated content available online. The combination of sentiment analysis, feature extraction, and rating prediction offers businesses a holistic view of customer sentiments, empowering them to make informed decisions and enhance their products and services.</a:t>
            </a:r>
            <a:endParaRPr lang="en-IN" dirty="0">
              <a:latin typeface="Montserrat" panose="00000500000000000000" pitchFamily="2" charset="0"/>
            </a:endParaRPr>
          </a:p>
        </p:txBody>
      </p:sp>
    </p:spTree>
    <p:extLst>
      <p:ext uri="{BB962C8B-B14F-4D97-AF65-F5344CB8AC3E}">
        <p14:creationId xmlns:p14="http://schemas.microsoft.com/office/powerpoint/2010/main" val="2651765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4F9E0-F1C8-74FD-ABCD-2FABA60FF506}"/>
              </a:ext>
            </a:extLst>
          </p:cNvPr>
          <p:cNvSpPr>
            <a:spLocks noGrp="1"/>
          </p:cNvSpPr>
          <p:nvPr>
            <p:ph type="title"/>
          </p:nvPr>
        </p:nvSpPr>
        <p:spPr>
          <a:xfrm>
            <a:off x="2063054" y="1760018"/>
            <a:ext cx="7717500" cy="4153101"/>
          </a:xfrm>
        </p:spPr>
        <p:txBody>
          <a:bodyPr/>
          <a:lstStyle/>
          <a:p>
            <a:r>
              <a:rPr lang="en-IN" sz="7200" dirty="0">
                <a:latin typeface="Vidaloka" panose="020B0604020202020204" charset="0"/>
              </a:rPr>
              <a:t>THANK YOU</a:t>
            </a:r>
          </a:p>
        </p:txBody>
      </p:sp>
    </p:spTree>
    <p:extLst>
      <p:ext uri="{BB962C8B-B14F-4D97-AF65-F5344CB8AC3E}">
        <p14:creationId xmlns:p14="http://schemas.microsoft.com/office/powerpoint/2010/main" val="918023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60"/>
          <p:cNvSpPr txBox="1">
            <a:spLocks noGrp="1"/>
          </p:cNvSpPr>
          <p:nvPr>
            <p:ph type="title"/>
          </p:nvPr>
        </p:nvSpPr>
        <p:spPr>
          <a:xfrm>
            <a:off x="185854" y="2884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489" name="Google Shape;489;p60"/>
          <p:cNvSpPr txBox="1">
            <a:spLocks noGrp="1"/>
          </p:cNvSpPr>
          <p:nvPr>
            <p:ph type="body" idx="1"/>
          </p:nvPr>
        </p:nvSpPr>
        <p:spPr>
          <a:xfrm>
            <a:off x="185854" y="861125"/>
            <a:ext cx="8244896" cy="355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a:t>The Project focuses on leveraging AI techniques to extract valuable insights from product reviews, aiding businesses and consumers in making informed decisions and aim to develop a machine learning model that can analyze and generate insightful reviews for various products based on user input or existing reviews. This project leverages natural language processing (NLP) techniques to understand and interpret textual data, allowing the AI model to generate coherent and contextually relevant product reviews.</a:t>
            </a:r>
          </a:p>
          <a:p>
            <a:pPr marL="0" lvl="0" indent="0" algn="l" rtl="0">
              <a:spcBef>
                <a:spcPts val="0"/>
              </a:spcBef>
              <a:spcAft>
                <a:spcPts val="0"/>
              </a:spcAft>
              <a:buClr>
                <a:schemeClr val="dk1"/>
              </a:buClr>
              <a:buSzPts val="1100"/>
              <a:buFont typeface="Arial"/>
              <a:buNone/>
            </a:pPr>
            <a:endParaRPr lang="en-US" sz="1400" dirty="0"/>
          </a:p>
          <a:p>
            <a:pPr marL="0" lvl="0" indent="0" algn="l" rtl="0">
              <a:spcBef>
                <a:spcPts val="0"/>
              </a:spcBef>
              <a:spcAft>
                <a:spcPts val="0"/>
              </a:spcAft>
              <a:buClr>
                <a:schemeClr val="dk1"/>
              </a:buClr>
              <a:buSzPts val="1100"/>
              <a:buFont typeface="Arial"/>
              <a:buNone/>
            </a:pPr>
            <a:r>
              <a:rPr lang="en-US" sz="1400" b="1" dirty="0"/>
              <a:t>Features of the project </a:t>
            </a:r>
            <a:r>
              <a:rPr lang="en-US" sz="1400" dirty="0"/>
              <a:t>: </a:t>
            </a:r>
          </a:p>
          <a:p>
            <a:pPr marL="0" lvl="0" indent="0" algn="l" rtl="0">
              <a:spcBef>
                <a:spcPts val="0"/>
              </a:spcBef>
              <a:spcAft>
                <a:spcPts val="0"/>
              </a:spcAft>
              <a:buClr>
                <a:schemeClr val="dk1"/>
              </a:buClr>
              <a:buSzPts val="1100"/>
              <a:buFont typeface="Arial"/>
              <a:buNone/>
            </a:pPr>
            <a:r>
              <a:rPr lang="en-US" sz="1400" u="sng" dirty="0"/>
              <a:t>Contextual Understanding: </a:t>
            </a:r>
            <a:r>
              <a:rPr lang="en-US" sz="1400" dirty="0"/>
              <a:t>Develop the ability to understand the context of the product reviews, considering factors like user preferences, product category, and industry-specific jargon. </a:t>
            </a:r>
          </a:p>
          <a:p>
            <a:pPr marL="0" lvl="0" indent="0" algn="l" rtl="0">
              <a:spcBef>
                <a:spcPts val="0"/>
              </a:spcBef>
              <a:spcAft>
                <a:spcPts val="0"/>
              </a:spcAft>
              <a:buClr>
                <a:schemeClr val="dk1"/>
              </a:buClr>
              <a:buSzPts val="1100"/>
              <a:buFont typeface="Arial"/>
              <a:buNone/>
            </a:pPr>
            <a:endParaRPr lang="en-US" sz="1400" u="sng" dirty="0"/>
          </a:p>
          <a:p>
            <a:pPr marL="0" lvl="0" indent="0" algn="l" rtl="0">
              <a:spcBef>
                <a:spcPts val="0"/>
              </a:spcBef>
              <a:spcAft>
                <a:spcPts val="0"/>
              </a:spcAft>
              <a:buClr>
                <a:schemeClr val="dk1"/>
              </a:buClr>
              <a:buSzPts val="1100"/>
              <a:buFont typeface="Arial"/>
              <a:buNone/>
            </a:pPr>
            <a:r>
              <a:rPr lang="en-US" sz="1400" u="sng" dirty="0"/>
              <a:t>Summary Generation: </a:t>
            </a:r>
            <a:r>
              <a:rPr lang="en-US" sz="1400" dirty="0"/>
              <a:t>Create a concise summary of the input text, highlighting the most important points, opinions, and sentiments expressed by the user or in existing reviews. </a:t>
            </a:r>
          </a:p>
          <a:p>
            <a:pPr marL="0" lvl="0" indent="0" algn="l" rtl="0">
              <a:spcBef>
                <a:spcPts val="0"/>
              </a:spcBef>
              <a:spcAft>
                <a:spcPts val="0"/>
              </a:spcAft>
              <a:buClr>
                <a:schemeClr val="dk1"/>
              </a:buClr>
              <a:buSzPts val="1100"/>
              <a:buFont typeface="Arial"/>
              <a:buNone/>
            </a:pPr>
            <a:endParaRPr lang="en-US" sz="1400" dirty="0"/>
          </a:p>
          <a:p>
            <a:pPr marL="0" lvl="0" indent="0" algn="l" rtl="0">
              <a:spcBef>
                <a:spcPts val="0"/>
              </a:spcBef>
              <a:spcAft>
                <a:spcPts val="0"/>
              </a:spcAft>
              <a:buClr>
                <a:schemeClr val="dk1"/>
              </a:buClr>
              <a:buSzPts val="1100"/>
              <a:buFont typeface="Arial"/>
              <a:buNone/>
            </a:pPr>
            <a:r>
              <a:rPr lang="en-US" sz="1400" u="sng" dirty="0"/>
              <a:t>Sentiment Analysis</a:t>
            </a:r>
            <a:r>
              <a:rPr lang="en-US" sz="1400" dirty="0"/>
              <a:t>: The AI model should be able to determine the overall sentiment of the input text, indicating whether the user is expressing a positive, negative, or neutral opinion about the product. </a:t>
            </a:r>
          </a:p>
          <a:p>
            <a:pPr marL="0" lvl="0" indent="0" algn="l" rtl="0">
              <a:spcBef>
                <a:spcPts val="0"/>
              </a:spcBef>
              <a:spcAft>
                <a:spcPts val="0"/>
              </a:spcAft>
              <a:buClr>
                <a:schemeClr val="dk1"/>
              </a:buClr>
              <a:buSzPts val="1100"/>
              <a:buFont typeface="Arial"/>
              <a:buNone/>
            </a:pPr>
            <a:endParaRPr lang="en-US" sz="1400" dirty="0"/>
          </a:p>
          <a:p>
            <a:pPr marL="0" lvl="0" indent="0" algn="l" rtl="0">
              <a:spcBef>
                <a:spcPts val="0"/>
              </a:spcBef>
              <a:spcAft>
                <a:spcPts val="0"/>
              </a:spcAft>
              <a:buClr>
                <a:schemeClr val="dk1"/>
              </a:buClr>
              <a:buSzPts val="1100"/>
              <a:buFont typeface="Arial"/>
              <a:buNone/>
            </a:pPr>
            <a:r>
              <a:rPr lang="en-US" sz="1400" dirty="0"/>
              <a:t>. </a:t>
            </a:r>
            <a:endParaRPr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4" name="Google Shape;534;p63">
            <a:extLst>
              <a:ext uri="{FF2B5EF4-FFF2-40B4-BE49-F238E27FC236}">
                <a16:creationId xmlns:a16="http://schemas.microsoft.com/office/drawing/2014/main" id="{68D89074-922C-62D5-5A6C-70C5A678D802}"/>
              </a:ext>
            </a:extLst>
          </p:cNvPr>
          <p:cNvSpPr txBox="1">
            <a:spLocks noGrp="1"/>
          </p:cNvSpPr>
          <p:nvPr>
            <p:ph type="title"/>
          </p:nvPr>
        </p:nvSpPr>
        <p:spPr>
          <a:xfrm>
            <a:off x="304797" y="512956"/>
            <a:ext cx="8222167" cy="29736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200" u="sng" dirty="0">
                <a:latin typeface="Montserrat" panose="00000500000000000000" pitchFamily="2" charset="0"/>
              </a:rPr>
              <a:t>Feature Extraction: </a:t>
            </a:r>
            <a:r>
              <a:rPr lang="en-US" sz="1200" dirty="0">
                <a:latin typeface="Montserrat" panose="00000500000000000000" pitchFamily="2" charset="0"/>
              </a:rPr>
              <a:t>Identify and extract key features or attributes of the product mentioned in the input text. This could include aspects such as performance, design, usability, durability, etc. </a:t>
            </a:r>
            <a:br>
              <a:rPr lang="en-US" sz="1200" dirty="0">
                <a:latin typeface="Montserrat" panose="00000500000000000000" pitchFamily="2" charset="0"/>
              </a:rPr>
            </a:br>
            <a:br>
              <a:rPr lang="en-US" sz="1200" u="sng" dirty="0">
                <a:latin typeface="Montserrat" panose="00000500000000000000" pitchFamily="2" charset="0"/>
              </a:rPr>
            </a:br>
            <a:r>
              <a:rPr lang="en-US" sz="1200" u="sng" dirty="0">
                <a:latin typeface="Montserrat" panose="00000500000000000000" pitchFamily="2" charset="0"/>
              </a:rPr>
              <a:t>User Interaction: </a:t>
            </a:r>
            <a:r>
              <a:rPr lang="en-US" sz="1200" dirty="0">
                <a:latin typeface="Montserrat" panose="00000500000000000000" pitchFamily="2" charset="0"/>
              </a:rPr>
              <a:t>Implement a </a:t>
            </a:r>
            <a:r>
              <a:rPr lang="en-US" sz="1200" dirty="0" err="1">
                <a:latin typeface="Montserrat" panose="00000500000000000000" pitchFamily="2" charset="0"/>
              </a:rPr>
              <a:t>userfriendly</a:t>
            </a:r>
            <a:r>
              <a:rPr lang="en-US" sz="1200" dirty="0">
                <a:latin typeface="Montserrat" panose="00000500000000000000" pitchFamily="2" charset="0"/>
              </a:rPr>
              <a:t> interface that allows users to input text or provide links to existing reviews. The AI system should then process this input and generate the desired output, whether it's a sentiment analysis, feature extraction, or summary</a:t>
            </a:r>
            <a:br>
              <a:rPr lang="en-US" sz="1600" dirty="0"/>
            </a:br>
            <a:br>
              <a:rPr lang="en-US" sz="1600" dirty="0"/>
            </a:br>
            <a:r>
              <a:rPr lang="en-US" sz="2400" b="1" dirty="0">
                <a:latin typeface="Montserrat" panose="00000500000000000000" pitchFamily="2" charset="0"/>
              </a:rPr>
              <a:t>Useful technologies:</a:t>
            </a:r>
            <a:br>
              <a:rPr lang="en-US" sz="1200" b="1" dirty="0">
                <a:latin typeface="Montserrat" panose="00000500000000000000" pitchFamily="2" charset="0"/>
              </a:rPr>
            </a:br>
            <a:br>
              <a:rPr lang="en-US" sz="1200" b="1" dirty="0">
                <a:latin typeface="Montserrat" panose="00000500000000000000" pitchFamily="2" charset="0"/>
              </a:rPr>
            </a:br>
            <a:br>
              <a:rPr lang="en-US" sz="1200" b="1" dirty="0">
                <a:latin typeface="Montserrat" panose="00000500000000000000" pitchFamily="2" charset="0"/>
              </a:rPr>
            </a:br>
            <a:r>
              <a:rPr lang="en-US" sz="1200" b="1" dirty="0">
                <a:latin typeface="Montserrat" panose="00000500000000000000" pitchFamily="2" charset="0"/>
              </a:rPr>
              <a:t> </a:t>
            </a:r>
            <a:r>
              <a:rPr lang="en-US" sz="1200" u="sng" dirty="0">
                <a:latin typeface="Montserrat" panose="00000500000000000000" pitchFamily="2" charset="0"/>
              </a:rPr>
              <a:t>Machine Learning Algorithms</a:t>
            </a:r>
            <a:r>
              <a:rPr lang="en-US" sz="1200" dirty="0">
                <a:latin typeface="Montserrat" panose="00000500000000000000" pitchFamily="2" charset="0"/>
              </a:rPr>
              <a:t>: Implement machine learning algorithms, such as supervised learning for sentiment analysis or unsupervised learning for feature extraction. </a:t>
            </a:r>
            <a:br>
              <a:rPr lang="en-US" sz="1200" dirty="0">
                <a:latin typeface="Montserrat" panose="00000500000000000000" pitchFamily="2" charset="0"/>
              </a:rPr>
            </a:br>
            <a:br>
              <a:rPr lang="en-US" sz="1200" dirty="0">
                <a:latin typeface="Montserrat" panose="00000500000000000000" pitchFamily="2" charset="0"/>
              </a:rPr>
            </a:br>
            <a:r>
              <a:rPr lang="en-US" sz="1200" u="sng" dirty="0">
                <a:latin typeface="Montserrat" panose="00000500000000000000" pitchFamily="2" charset="0"/>
              </a:rPr>
              <a:t>Natural Language Processing (NLP): </a:t>
            </a:r>
            <a:r>
              <a:rPr lang="en-US" sz="1200" dirty="0">
                <a:latin typeface="Montserrat" panose="00000500000000000000" pitchFamily="2" charset="0"/>
              </a:rPr>
              <a:t>Utilize NLP techniques and libraries to process and analyze textual data, extract features, and understand the context of product reviews. </a:t>
            </a:r>
            <a:br>
              <a:rPr lang="en-US" sz="1200" dirty="0">
                <a:latin typeface="Montserrat" panose="00000500000000000000" pitchFamily="2" charset="0"/>
              </a:rPr>
            </a:br>
            <a:br>
              <a:rPr lang="en-US" sz="1200" dirty="0">
                <a:latin typeface="Montserrat" panose="00000500000000000000" pitchFamily="2" charset="0"/>
              </a:rPr>
            </a:br>
            <a:r>
              <a:rPr lang="en-US" sz="1200" u="sng" dirty="0">
                <a:latin typeface="Montserrat" panose="00000500000000000000" pitchFamily="2" charset="0"/>
              </a:rPr>
              <a:t>User Interface (UI): </a:t>
            </a:r>
            <a:r>
              <a:rPr lang="en-US" sz="1200" dirty="0">
                <a:latin typeface="Montserrat" panose="00000500000000000000" pitchFamily="2" charset="0"/>
              </a:rPr>
              <a:t>Design a simple and intuitive user interface, possibly using frameworks like Flask or Django for web applications or </a:t>
            </a:r>
            <a:r>
              <a:rPr lang="en-US" sz="1200" dirty="0" err="1">
                <a:latin typeface="Montserrat" panose="00000500000000000000" pitchFamily="2" charset="0"/>
              </a:rPr>
              <a:t>Tkinter</a:t>
            </a:r>
            <a:r>
              <a:rPr lang="en-US" sz="1200" dirty="0">
                <a:latin typeface="Montserrat" panose="00000500000000000000" pitchFamily="2" charset="0"/>
              </a:rPr>
              <a:t> for desktop application. </a:t>
            </a:r>
            <a:br>
              <a:rPr lang="en-US" sz="1200" dirty="0">
                <a:latin typeface="Montserrat" panose="00000500000000000000" pitchFamily="2" charset="0"/>
              </a:rPr>
            </a:br>
            <a:br>
              <a:rPr lang="en-US" sz="1200" dirty="0">
                <a:latin typeface="Montserrat" panose="00000500000000000000" pitchFamily="2" charset="0"/>
              </a:rPr>
            </a:br>
            <a:r>
              <a:rPr lang="en-US" sz="1200" u="sng" dirty="0">
                <a:latin typeface="Montserrat" panose="00000500000000000000" pitchFamily="2" charset="0"/>
              </a:rPr>
              <a:t>Python Programming Language: </a:t>
            </a:r>
            <a:r>
              <a:rPr lang="en-US" sz="1200" dirty="0">
                <a:latin typeface="Montserrat" panose="00000500000000000000" pitchFamily="2" charset="0"/>
              </a:rPr>
              <a:t>Develop the project using Python, leveraging popular libraries like NLTK, </a:t>
            </a:r>
            <a:r>
              <a:rPr lang="en-US" sz="1200" dirty="0" err="1">
                <a:latin typeface="Montserrat" panose="00000500000000000000" pitchFamily="2" charset="0"/>
              </a:rPr>
              <a:t>spaCy</a:t>
            </a:r>
            <a:r>
              <a:rPr lang="en-US" sz="1200" dirty="0">
                <a:latin typeface="Montserrat" panose="00000500000000000000" pitchFamily="2" charset="0"/>
              </a:rPr>
              <a:t>, or TensorFlow for NLP tasks.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64"/>
          <p:cNvSpPr txBox="1">
            <a:spLocks noGrp="1"/>
          </p:cNvSpPr>
          <p:nvPr>
            <p:ph type="title"/>
          </p:nvPr>
        </p:nvSpPr>
        <p:spPr>
          <a:xfrm>
            <a:off x="699900" y="724834"/>
            <a:ext cx="4323000" cy="49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a:t>
            </a:r>
            <a:endParaRPr dirty="0"/>
          </a:p>
        </p:txBody>
      </p:sp>
      <p:sp>
        <p:nvSpPr>
          <p:cNvPr id="541" name="Google Shape;541;p64"/>
          <p:cNvSpPr txBox="1">
            <a:spLocks noGrp="1"/>
          </p:cNvSpPr>
          <p:nvPr>
            <p:ph type="subTitle" idx="1"/>
          </p:nvPr>
        </p:nvSpPr>
        <p:spPr>
          <a:xfrm>
            <a:off x="699900" y="1222534"/>
            <a:ext cx="7812198" cy="997200"/>
          </a:xfrm>
          <a:prstGeom prst="rect">
            <a:avLst/>
          </a:prstGeom>
        </p:spPr>
        <p:txBody>
          <a:bodyPr spcFirstLastPara="1" wrap="square" lIns="91425" tIns="91425" rIns="91425" bIns="91425" anchor="t" anchorCtr="0">
            <a:noAutofit/>
          </a:bodyPr>
          <a:lstStyle/>
          <a:p>
            <a:pPr marL="0" lvl="0" indent="0">
              <a:spcAft>
                <a:spcPts val="1200"/>
              </a:spcAft>
            </a:pPr>
            <a:r>
              <a:rPr lang="en-US" sz="1600" dirty="0"/>
              <a:t>The primary objective of this mini project is to create an AI system that can assist users in generating product reviews or summarizing existing reviews. The model should be capable of understanding the sentiment, key features, and opinions expressed in the input text related to a particular product. It should be able to do the following: -Assess the product's features, functionality, and overall performance. -Identify and communicate the product's strengths and weaknesses which allow manufacturers to identify areas for improvement. -Collect feedback from users to understand their experiences with the product. This information can be valuable for both consumers and manufacturers in refining and enhancing products. By achieving these objectives, the AI Mini Project on 'Product Review' aims to showcase the practical applications of artificial intelligence in improving decision-making processes based on customer feedback and opinions.</a:t>
            </a:r>
            <a:endParaRPr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40"/>
                                        </p:tgtEl>
                                        <p:attrNameLst>
                                          <p:attrName>style.visibility</p:attrName>
                                        </p:attrNameLst>
                                      </p:cBhvr>
                                      <p:to>
                                        <p:strVal val="visible"/>
                                      </p:to>
                                    </p:set>
                                    <p:anim calcmode="lin" valueType="num">
                                      <p:cBhvr additive="base">
                                        <p:cTn id="7" dur="1000"/>
                                        <p:tgtEl>
                                          <p:spTgt spid="540"/>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541"/>
                                        </p:tgtEl>
                                        <p:attrNameLst>
                                          <p:attrName>style.visibility</p:attrName>
                                        </p:attrNameLst>
                                      </p:cBhvr>
                                      <p:to>
                                        <p:strVal val="visible"/>
                                      </p:to>
                                    </p:set>
                                    <p:anim calcmode="lin" valueType="num">
                                      <p:cBhvr additive="base">
                                        <p:cTn id="10" dur="1000"/>
                                        <p:tgtEl>
                                          <p:spTgt spid="54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65"/>
          <p:cNvSpPr txBox="1">
            <a:spLocks noGrp="1"/>
          </p:cNvSpPr>
          <p:nvPr>
            <p:ph type="subTitle" idx="1"/>
          </p:nvPr>
        </p:nvSpPr>
        <p:spPr>
          <a:xfrm>
            <a:off x="364274" y="1017725"/>
            <a:ext cx="7560527" cy="28844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the era of online shopping and e-commerce, customer reviews play a pivotal role in influencing purchasing decisions. The AI Mini Project on 'Product Review' aims to develop a sophisticated system that utilizes artificial intelligence techniques to extract meaningful insights from product reviews, helping businesses and consumers make informed choices. A functional AI system capable of accurately analyzing product reviews for sentiment, features, and overall rating. An intuitive user interface that allows users to interact with the system easily. Insights into customer sentiments and preferences, aiding businesses in improving product quality and marketing strategies. Practical demonstration of AI's applicability in the domain of customer feedback analysis. By successfully implementing these components, the AI Mini Project on 'Product Review' seeks to showcase the power of AI in extracting actionable insights from the vast amount of customer-generated content available online. </a:t>
            </a:r>
            <a:endParaRPr dirty="0"/>
          </a:p>
        </p:txBody>
      </p:sp>
      <p:sp>
        <p:nvSpPr>
          <p:cNvPr id="547" name="Google Shape;547;p65"/>
          <p:cNvSpPr txBox="1">
            <a:spLocks noGrp="1"/>
          </p:cNvSpPr>
          <p:nvPr>
            <p:ph type="title"/>
          </p:nvPr>
        </p:nvSpPr>
        <p:spPr>
          <a:xfrm>
            <a:off x="341971" y="348381"/>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PROJECT DESCRIPTION</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702421" y="397439"/>
            <a:ext cx="5154300" cy="129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dirty="0">
                <a:latin typeface="Vidaloka" panose="020B0604020202020204" charset="0"/>
              </a:rPr>
              <a:t>PROBLEM STATEMENT</a:t>
            </a:r>
            <a:endParaRPr sz="2400" b="1" dirty="0">
              <a:latin typeface="Vidaloka" panose="020B0604020202020204" charset="0"/>
            </a:endParaRPr>
          </a:p>
        </p:txBody>
      </p:sp>
      <p:sp>
        <p:nvSpPr>
          <p:cNvPr id="560" name="Google Shape;560;p67"/>
          <p:cNvSpPr txBox="1">
            <a:spLocks noGrp="1"/>
          </p:cNvSpPr>
          <p:nvPr>
            <p:ph type="subTitle" idx="1"/>
          </p:nvPr>
        </p:nvSpPr>
        <p:spPr>
          <a:xfrm>
            <a:off x="1637859" y="765839"/>
            <a:ext cx="5588129" cy="5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How to conclude the status of a product efficiently with the help of reviews from the customers.</a:t>
            </a:r>
            <a:endParaRPr dirty="0"/>
          </a:p>
        </p:txBody>
      </p:sp>
      <p:sp>
        <p:nvSpPr>
          <p:cNvPr id="2" name="TextBox 1">
            <a:extLst>
              <a:ext uri="{FF2B5EF4-FFF2-40B4-BE49-F238E27FC236}">
                <a16:creationId xmlns:a16="http://schemas.microsoft.com/office/drawing/2014/main" id="{8510A015-F828-11CB-EF74-0EB895BC0603}"/>
              </a:ext>
            </a:extLst>
          </p:cNvPr>
          <p:cNvSpPr txBox="1"/>
          <p:nvPr/>
        </p:nvSpPr>
        <p:spPr>
          <a:xfrm>
            <a:off x="125216" y="1431817"/>
            <a:ext cx="9114264" cy="3877985"/>
          </a:xfrm>
          <a:prstGeom prst="rect">
            <a:avLst/>
          </a:prstGeom>
          <a:noFill/>
        </p:spPr>
        <p:txBody>
          <a:bodyPr wrap="square" rtlCol="0">
            <a:spAutoFit/>
          </a:bodyPr>
          <a:lstStyle/>
          <a:p>
            <a:r>
              <a:rPr lang="en-US" sz="1800" b="1" dirty="0"/>
              <a:t>                                    </a:t>
            </a:r>
            <a:r>
              <a:rPr lang="en-US" sz="3200" b="1" dirty="0">
                <a:latin typeface="Vidaloka" panose="020B0604020202020204" charset="0"/>
              </a:rPr>
              <a:t>LITERATURE REVIEW</a:t>
            </a:r>
          </a:p>
          <a:p>
            <a:endParaRPr lang="en-US" sz="1800" b="1" dirty="0"/>
          </a:p>
          <a:p>
            <a:r>
              <a:rPr lang="en-US" dirty="0">
                <a:latin typeface="Montserrat" panose="00000500000000000000" pitchFamily="2" charset="0"/>
              </a:rPr>
              <a:t>Here is a concise literature survey focusing on key aspects of sentiment analysis, feature extraction, and rating prediction in the context of product reviews:</a:t>
            </a:r>
          </a:p>
          <a:p>
            <a:endParaRPr lang="en-US" dirty="0">
              <a:latin typeface="Montserrat" panose="00000500000000000000" pitchFamily="2" charset="0"/>
            </a:endParaRPr>
          </a:p>
          <a:p>
            <a:r>
              <a:rPr lang="en-US" b="1" dirty="0">
                <a:latin typeface="Montserrat" panose="00000500000000000000" pitchFamily="2" charset="0"/>
              </a:rPr>
              <a:t>Sentiment Analysis: </a:t>
            </a:r>
          </a:p>
          <a:p>
            <a:r>
              <a:rPr lang="en-US" u="sng" dirty="0">
                <a:latin typeface="Montserrat" panose="00000500000000000000" pitchFamily="2" charset="0"/>
              </a:rPr>
              <a:t>Paper: </a:t>
            </a:r>
            <a:r>
              <a:rPr lang="en-US" dirty="0">
                <a:latin typeface="Montserrat" panose="00000500000000000000" pitchFamily="2" charset="0"/>
              </a:rPr>
              <a:t>Pang, B., &amp; Lee, L. (2008). Opinion Mining and Sentiment Analysis. </a:t>
            </a:r>
          </a:p>
          <a:p>
            <a:r>
              <a:rPr lang="en-US" u="sng" dirty="0">
                <a:latin typeface="Montserrat" panose="00000500000000000000" pitchFamily="2" charset="0"/>
              </a:rPr>
              <a:t>Summary: </a:t>
            </a:r>
            <a:r>
              <a:rPr lang="en-US" dirty="0">
                <a:latin typeface="Montserrat" panose="00000500000000000000" pitchFamily="2" charset="0"/>
              </a:rPr>
              <a:t>This seminal paper provides an overview of sentiment analysis techniques, including the challenges and applications. It discusses various approaches, from rule-based methods to machine learning-based approaches, providing a foundation for sentiment analysis in product reviews.</a:t>
            </a:r>
          </a:p>
          <a:p>
            <a:r>
              <a:rPr lang="en-US" u="sng" dirty="0">
                <a:latin typeface="Montserrat" panose="00000500000000000000" pitchFamily="2" charset="0"/>
              </a:rPr>
              <a:t>Paper: </a:t>
            </a:r>
            <a:r>
              <a:rPr lang="en-US" dirty="0">
                <a:latin typeface="Montserrat" panose="00000500000000000000" pitchFamily="2" charset="0"/>
              </a:rPr>
              <a:t>Liu, B. (2012). Sentiment Analysis and Opinion Mining. </a:t>
            </a:r>
          </a:p>
          <a:p>
            <a:r>
              <a:rPr lang="en-US" u="sng" dirty="0">
                <a:latin typeface="Montserrat" panose="00000500000000000000" pitchFamily="2" charset="0"/>
              </a:rPr>
              <a:t>Summary: </a:t>
            </a:r>
            <a:r>
              <a:rPr lang="en-US" dirty="0">
                <a:latin typeface="Montserrat" panose="00000500000000000000" pitchFamily="2" charset="0"/>
              </a:rPr>
              <a:t>Liu's comprehensive survey delves into sentiment analysis and opinion mining, covering topics such as sentiment lexicons, machine learning approaches, and challenges in sentiment analysis. It serves as a valuable resource for understanding the nuances of sentiment analysis.</a:t>
            </a:r>
          </a:p>
          <a:p>
            <a:endParaRPr lang="en-US" dirty="0"/>
          </a:p>
          <a:p>
            <a:r>
              <a:rPr lang="en-US" dirty="0"/>
              <a:t> </a:t>
            </a: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2" name="TextBox 1">
            <a:extLst>
              <a:ext uri="{FF2B5EF4-FFF2-40B4-BE49-F238E27FC236}">
                <a16:creationId xmlns:a16="http://schemas.microsoft.com/office/drawing/2014/main" id="{8510A015-F828-11CB-EF74-0EB895BC0603}"/>
              </a:ext>
            </a:extLst>
          </p:cNvPr>
          <p:cNvSpPr txBox="1"/>
          <p:nvPr/>
        </p:nvSpPr>
        <p:spPr>
          <a:xfrm>
            <a:off x="267629" y="1375317"/>
            <a:ext cx="8266771" cy="523220"/>
          </a:xfrm>
          <a:prstGeom prst="rect">
            <a:avLst/>
          </a:prstGeom>
          <a:noFill/>
        </p:spPr>
        <p:txBody>
          <a:bodyPr wrap="square" rtlCol="0">
            <a:spAutoFit/>
          </a:bodyPr>
          <a:lstStyle/>
          <a:p>
            <a:endParaRPr lang="en-US" dirty="0"/>
          </a:p>
          <a:p>
            <a:r>
              <a:rPr lang="en-US" dirty="0"/>
              <a:t> </a:t>
            </a:r>
            <a:endParaRPr lang="en-IN" dirty="0"/>
          </a:p>
        </p:txBody>
      </p:sp>
      <p:sp>
        <p:nvSpPr>
          <p:cNvPr id="6" name="Subtitle 5">
            <a:extLst>
              <a:ext uri="{FF2B5EF4-FFF2-40B4-BE49-F238E27FC236}">
                <a16:creationId xmlns:a16="http://schemas.microsoft.com/office/drawing/2014/main" id="{A4080EAA-4255-D3D1-6D55-E16680222220}"/>
              </a:ext>
            </a:extLst>
          </p:cNvPr>
          <p:cNvSpPr>
            <a:spLocks noGrp="1"/>
          </p:cNvSpPr>
          <p:nvPr>
            <p:ph type="subTitle" idx="1"/>
          </p:nvPr>
        </p:nvSpPr>
        <p:spPr>
          <a:xfrm>
            <a:off x="-126381" y="312235"/>
            <a:ext cx="9099395" cy="3526550"/>
          </a:xfrm>
        </p:spPr>
        <p:txBody>
          <a:bodyPr/>
          <a:lstStyle/>
          <a:p>
            <a:pPr algn="l"/>
            <a:r>
              <a:rPr lang="en-US" b="1" dirty="0"/>
              <a:t>Feature Extraction: </a:t>
            </a:r>
          </a:p>
          <a:p>
            <a:pPr algn="l"/>
            <a:r>
              <a:rPr lang="en-US" u="sng" dirty="0"/>
              <a:t>Paper: </a:t>
            </a:r>
            <a:r>
              <a:rPr lang="en-US" dirty="0" err="1"/>
              <a:t>Mikolov</a:t>
            </a:r>
            <a:r>
              <a:rPr lang="en-US" dirty="0"/>
              <a:t>, T., et al. (2013). Distributed Representations of Words and Phrases and their</a:t>
            </a:r>
          </a:p>
          <a:p>
            <a:pPr algn="l"/>
            <a:r>
              <a:rPr lang="en-US" dirty="0"/>
              <a:t>Compositionality.</a:t>
            </a:r>
          </a:p>
          <a:p>
            <a:pPr algn="l"/>
            <a:r>
              <a:rPr lang="en-US" u="sng" dirty="0"/>
              <a:t> Summary: </a:t>
            </a:r>
            <a:r>
              <a:rPr lang="en-US" dirty="0"/>
              <a:t>This paper introduces Word2Vec, a popular technique for word embedding.</a:t>
            </a:r>
          </a:p>
          <a:p>
            <a:pPr algn="l"/>
            <a:r>
              <a:rPr lang="en-US" dirty="0"/>
              <a:t>Understanding word embeddings is crucial for feature extraction in natural language processing</a:t>
            </a:r>
          </a:p>
          <a:p>
            <a:pPr algn="l"/>
            <a:r>
              <a:rPr lang="en-US" dirty="0"/>
              <a:t>tasks, including the identification of key features in product reviews. </a:t>
            </a:r>
          </a:p>
          <a:p>
            <a:pPr algn="l"/>
            <a:r>
              <a:rPr lang="en-US" u="sng" dirty="0"/>
              <a:t>Paper: </a:t>
            </a:r>
            <a:r>
              <a:rPr lang="en-US" dirty="0" err="1"/>
              <a:t>Collobert</a:t>
            </a:r>
            <a:r>
              <a:rPr lang="en-US" dirty="0"/>
              <a:t>, R., et al. (2011). Natural Language Processing (Almost) from Scratch. </a:t>
            </a:r>
          </a:p>
          <a:p>
            <a:pPr algn="l"/>
            <a:r>
              <a:rPr lang="en-US" u="sng" dirty="0"/>
              <a:t>Summary: </a:t>
            </a:r>
            <a:r>
              <a:rPr lang="en-US" dirty="0" err="1"/>
              <a:t>Collobert</a:t>
            </a:r>
            <a:r>
              <a:rPr lang="en-US" dirty="0"/>
              <a:t> et al. discuss deep learning approaches for natural language processing tasks,</a:t>
            </a:r>
          </a:p>
          <a:p>
            <a:pPr algn="l"/>
            <a:r>
              <a:rPr lang="en-US" dirty="0"/>
              <a:t>emphasizing the importance of feature learning. Deep learning models can be explored for</a:t>
            </a:r>
          </a:p>
          <a:p>
            <a:pPr algn="l"/>
            <a:r>
              <a:rPr lang="en-US" dirty="0"/>
              <a:t>feature extraction from product reviews.</a:t>
            </a:r>
          </a:p>
          <a:p>
            <a:pPr algn="l"/>
            <a:endParaRPr lang="en-US" dirty="0"/>
          </a:p>
          <a:p>
            <a:pPr algn="l"/>
            <a:r>
              <a:rPr lang="en-US" b="1" dirty="0"/>
              <a:t>Rating Prediction: </a:t>
            </a:r>
          </a:p>
          <a:p>
            <a:pPr algn="l"/>
            <a:r>
              <a:rPr lang="en-US" u="sng" dirty="0"/>
              <a:t>Paper: </a:t>
            </a:r>
            <a:r>
              <a:rPr lang="en-US" dirty="0"/>
              <a:t>McAuley, J., &amp; </a:t>
            </a:r>
            <a:r>
              <a:rPr lang="en-US" dirty="0" err="1"/>
              <a:t>Leskovec</a:t>
            </a:r>
            <a:r>
              <a:rPr lang="en-US" dirty="0"/>
              <a:t>, J. (2013). Hidden Factors and Hidden Topics: Understanding Rating</a:t>
            </a:r>
          </a:p>
          <a:p>
            <a:pPr algn="l"/>
            <a:r>
              <a:rPr lang="en-US" dirty="0"/>
              <a:t>Dimensions with Review Text. </a:t>
            </a:r>
          </a:p>
          <a:p>
            <a:pPr algn="l"/>
            <a:r>
              <a:rPr lang="en-US" u="sng" dirty="0"/>
              <a:t>Summary: </a:t>
            </a:r>
            <a:r>
              <a:rPr lang="en-US" dirty="0"/>
              <a:t>The paper explores the correlation between review text and product ratings. It</a:t>
            </a:r>
          </a:p>
          <a:p>
            <a:pPr algn="l"/>
            <a:r>
              <a:rPr lang="en-US" dirty="0"/>
              <a:t>discusses the use of latent factors and topics in predicting ratings, providing insights into how</a:t>
            </a:r>
          </a:p>
          <a:p>
            <a:pPr algn="l"/>
            <a:r>
              <a:rPr lang="en-US" dirty="0"/>
              <a:t>textual information can enhance rating prediction models. </a:t>
            </a:r>
          </a:p>
          <a:p>
            <a:pPr algn="l"/>
            <a:r>
              <a:rPr lang="en-US" u="sng" dirty="0"/>
              <a:t>Paper: </a:t>
            </a:r>
            <a:r>
              <a:rPr lang="en-US" dirty="0"/>
              <a:t>Lu, Y., et al. (2009). How Does the Online Consumer Review System Influence Marketing</a:t>
            </a:r>
          </a:p>
          <a:p>
            <a:pPr algn="l"/>
            <a:r>
              <a:rPr lang="en-US" dirty="0"/>
              <a:t>Decision Making? A Review. </a:t>
            </a:r>
          </a:p>
        </p:txBody>
      </p:sp>
    </p:spTree>
    <p:extLst>
      <p:ext uri="{BB962C8B-B14F-4D97-AF65-F5344CB8AC3E}">
        <p14:creationId xmlns:p14="http://schemas.microsoft.com/office/powerpoint/2010/main" val="5335909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3DF257A-A6E1-2D8F-4D22-EF8773E6F3F6}"/>
              </a:ext>
            </a:extLst>
          </p:cNvPr>
          <p:cNvSpPr>
            <a:spLocks noGrp="1"/>
          </p:cNvSpPr>
          <p:nvPr>
            <p:ph type="subTitle" idx="1"/>
          </p:nvPr>
        </p:nvSpPr>
        <p:spPr>
          <a:xfrm>
            <a:off x="-89210" y="349405"/>
            <a:ext cx="8645912" cy="3176433"/>
          </a:xfrm>
        </p:spPr>
        <p:txBody>
          <a:bodyPr/>
          <a:lstStyle/>
          <a:p>
            <a:pPr marL="114300" indent="0" algn="l"/>
            <a:r>
              <a:rPr lang="en-US" u="sng" dirty="0"/>
              <a:t>Summary: </a:t>
            </a:r>
            <a:r>
              <a:rPr lang="en-US" dirty="0"/>
              <a:t>This paper explores the impact of online consumer reviews on decision-making. It emphasizes the importance of reviews in predicting consumer behavior and provides insights into incorporating review information for rating prediction. </a:t>
            </a:r>
          </a:p>
          <a:p>
            <a:pPr marL="114300" indent="0" algn="l"/>
            <a:r>
              <a:rPr lang="en-US" dirty="0"/>
              <a:t> </a:t>
            </a:r>
          </a:p>
          <a:p>
            <a:pPr marL="114300" indent="0" algn="l"/>
            <a:endParaRPr lang="en-IN" dirty="0"/>
          </a:p>
          <a:p>
            <a:pPr marL="114300" indent="0" algn="l"/>
            <a:r>
              <a:rPr lang="en-US" b="1" dirty="0"/>
              <a:t>Overall Product Review Analysis:</a:t>
            </a:r>
          </a:p>
          <a:p>
            <a:pPr marL="114300" indent="0" algn="l"/>
            <a:r>
              <a:rPr lang="en-US" u="sng" dirty="0"/>
              <a:t>Paper</a:t>
            </a:r>
            <a:r>
              <a:rPr lang="en-US" dirty="0"/>
              <a:t>: </a:t>
            </a:r>
            <a:r>
              <a:rPr lang="en-US" dirty="0" err="1"/>
              <a:t>Ganu</a:t>
            </a:r>
            <a:r>
              <a:rPr lang="en-US" dirty="0"/>
              <a:t>, G., et al. (2009). Beyond the Stars: Improving Rating Predictions using Review Text Content. </a:t>
            </a:r>
          </a:p>
          <a:p>
            <a:pPr marL="114300" indent="0" algn="l"/>
            <a:r>
              <a:rPr lang="en-US" u="sng" dirty="0"/>
              <a:t>Summary: </a:t>
            </a:r>
            <a:r>
              <a:rPr lang="en-US" dirty="0"/>
              <a:t>This paper investigates the integration of review text content for improving rating predictions. It discusses the limitations of using only numerical ratings and advocates for leveraging textual 9 information in rating prediction models. </a:t>
            </a:r>
          </a:p>
          <a:p>
            <a:pPr marL="114300" indent="0" algn="l"/>
            <a:r>
              <a:rPr lang="en-US" u="sng" dirty="0"/>
              <a:t>Paper: </a:t>
            </a:r>
            <a:r>
              <a:rPr lang="en-US" dirty="0"/>
              <a:t>Kim, S. M., &amp; </a:t>
            </a:r>
            <a:r>
              <a:rPr lang="en-US" dirty="0" err="1"/>
              <a:t>Hovy</a:t>
            </a:r>
            <a:r>
              <a:rPr lang="en-US" dirty="0"/>
              <a:t>, E. (2004). Determining the Sentiment of Opinions.</a:t>
            </a:r>
          </a:p>
          <a:p>
            <a:pPr marL="114300" indent="0" algn="l"/>
            <a:r>
              <a:rPr lang="en-US" u="sng" dirty="0"/>
              <a:t>Summary: </a:t>
            </a:r>
            <a:r>
              <a:rPr lang="en-US" dirty="0"/>
              <a:t>Kim and </a:t>
            </a:r>
            <a:r>
              <a:rPr lang="en-US" dirty="0" err="1"/>
              <a:t>Hovy</a:t>
            </a:r>
            <a:r>
              <a:rPr lang="en-US" dirty="0"/>
              <a:t> present an approach for determining the sentiment of opinions, which can be valuable in the context of overall product review analysis. The paper discusses the challenges of sentiment classification and proposes solutions</a:t>
            </a:r>
            <a:endParaRPr lang="en-IN" dirty="0"/>
          </a:p>
          <a:p>
            <a:pPr marL="114300" indent="0" algn="l"/>
            <a:r>
              <a:rPr lang="en-US" dirty="0"/>
              <a:t>.</a:t>
            </a:r>
            <a:endParaRPr lang="en-IN" dirty="0"/>
          </a:p>
        </p:txBody>
      </p:sp>
    </p:spTree>
    <p:extLst>
      <p:ext uri="{BB962C8B-B14F-4D97-AF65-F5344CB8AC3E}">
        <p14:creationId xmlns:p14="http://schemas.microsoft.com/office/powerpoint/2010/main" val="23630222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06383-4893-E342-6B8D-E759F199A2A1}"/>
              </a:ext>
            </a:extLst>
          </p:cNvPr>
          <p:cNvSpPr>
            <a:spLocks noGrp="1"/>
          </p:cNvSpPr>
          <p:nvPr>
            <p:ph type="title"/>
          </p:nvPr>
        </p:nvSpPr>
        <p:spPr>
          <a:xfrm>
            <a:off x="66907" y="225959"/>
            <a:ext cx="7717500" cy="572700"/>
          </a:xfrm>
        </p:spPr>
        <p:txBody>
          <a:bodyPr/>
          <a:lstStyle/>
          <a:p>
            <a:r>
              <a:rPr lang="en-IN" dirty="0"/>
              <a:t>ALGORITHM</a:t>
            </a:r>
          </a:p>
        </p:txBody>
      </p:sp>
      <p:sp>
        <p:nvSpPr>
          <p:cNvPr id="5" name="Google Shape;546;p65">
            <a:extLst>
              <a:ext uri="{FF2B5EF4-FFF2-40B4-BE49-F238E27FC236}">
                <a16:creationId xmlns:a16="http://schemas.microsoft.com/office/drawing/2014/main" id="{507E5A1D-3542-C05C-C9B4-4AB073896954}"/>
              </a:ext>
            </a:extLst>
          </p:cNvPr>
          <p:cNvSpPr txBox="1">
            <a:spLocks/>
          </p:cNvSpPr>
          <p:nvPr/>
        </p:nvSpPr>
        <p:spPr>
          <a:xfrm>
            <a:off x="364274" y="1017725"/>
            <a:ext cx="7560527" cy="288444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dirty="0"/>
          </a:p>
        </p:txBody>
      </p:sp>
      <p:sp>
        <p:nvSpPr>
          <p:cNvPr id="6" name="TextBox 5">
            <a:extLst>
              <a:ext uri="{FF2B5EF4-FFF2-40B4-BE49-F238E27FC236}">
                <a16:creationId xmlns:a16="http://schemas.microsoft.com/office/drawing/2014/main" id="{38981B04-1A2A-9F85-C584-C855F95169EA}"/>
              </a:ext>
            </a:extLst>
          </p:cNvPr>
          <p:cNvSpPr txBox="1"/>
          <p:nvPr/>
        </p:nvSpPr>
        <p:spPr>
          <a:xfrm>
            <a:off x="66907" y="731780"/>
            <a:ext cx="9077094" cy="4185761"/>
          </a:xfrm>
          <a:prstGeom prst="rect">
            <a:avLst/>
          </a:prstGeom>
          <a:noFill/>
        </p:spPr>
        <p:txBody>
          <a:bodyPr wrap="square" rtlCol="0">
            <a:spAutoFit/>
          </a:bodyPr>
          <a:lstStyle/>
          <a:p>
            <a:r>
              <a:rPr lang="en-US" dirty="0">
                <a:latin typeface="Montserrat" panose="00000500000000000000" pitchFamily="2" charset="0"/>
              </a:rPr>
              <a:t>1.Data Collection: Collect a diverse dataset of product reviews from different sources, ensuring it covers a wide range of products and sentiments. </a:t>
            </a:r>
          </a:p>
          <a:p>
            <a:pPr marL="342900" indent="-342900">
              <a:buAutoNum type="arabicPeriod"/>
            </a:pPr>
            <a:endParaRPr lang="en-US" dirty="0">
              <a:latin typeface="Montserrat" panose="00000500000000000000" pitchFamily="2" charset="0"/>
            </a:endParaRPr>
          </a:p>
          <a:p>
            <a:r>
              <a:rPr lang="en-US" dirty="0">
                <a:latin typeface="Montserrat" panose="00000500000000000000" pitchFamily="2" charset="0"/>
              </a:rPr>
              <a:t>2. Data Preprocessing: Perform text preprocessing techniques, such as removing </a:t>
            </a:r>
            <a:r>
              <a:rPr lang="en-US" dirty="0" err="1">
                <a:latin typeface="Montserrat" panose="00000500000000000000" pitchFamily="2" charset="0"/>
              </a:rPr>
              <a:t>stopwords</a:t>
            </a:r>
            <a:r>
              <a:rPr lang="en-US" dirty="0">
                <a:latin typeface="Montserrat" panose="00000500000000000000" pitchFamily="2" charset="0"/>
              </a:rPr>
              <a:t>, handling punctuation, and converting text to lowercase. Apply techniques like stemming or lemmatization to normalize the text. </a:t>
            </a:r>
          </a:p>
          <a:p>
            <a:endParaRPr lang="en-US" dirty="0">
              <a:latin typeface="Montserrat" panose="00000500000000000000" pitchFamily="2" charset="0"/>
            </a:endParaRPr>
          </a:p>
          <a:p>
            <a:r>
              <a:rPr lang="en-US" dirty="0">
                <a:latin typeface="Montserrat" panose="00000500000000000000" pitchFamily="2" charset="0"/>
              </a:rPr>
              <a:t> 3. Sentiment Analysis: Build a sentiment analysis model using machine learning or deep learning techniques. Explore algorithms like Naive Bayes, Support Vector Machines, or Recurrent Neural Networks (RNNs) for sentiment classification. Train the model using the preprocessed dataset and labeled sentiment labels. </a:t>
            </a:r>
          </a:p>
          <a:p>
            <a:pPr marL="342900" indent="-342900">
              <a:buAutoNum type="arabicPeriod"/>
            </a:pPr>
            <a:endParaRPr lang="en-US" dirty="0">
              <a:latin typeface="Montserrat" panose="00000500000000000000" pitchFamily="2" charset="0"/>
            </a:endParaRPr>
          </a:p>
          <a:p>
            <a:r>
              <a:rPr lang="en-US" dirty="0">
                <a:latin typeface="Montserrat" panose="00000500000000000000" pitchFamily="2" charset="0"/>
              </a:rPr>
              <a:t>4. Model Evaluation: Evaluate the performance of the sentiment analysis model using appropriate evaluation metrics, such as accuracy, precision, recall, and F1-score. Split the dataset into training and testing sets to assess the model's generalization capability. </a:t>
            </a:r>
          </a:p>
          <a:p>
            <a:pPr marL="342900" indent="-342900">
              <a:buAutoNum type="arabicPeriod"/>
            </a:pPr>
            <a:endParaRPr lang="en-US" dirty="0">
              <a:latin typeface="Montserrat" panose="00000500000000000000" pitchFamily="2" charset="0"/>
            </a:endParaRPr>
          </a:p>
          <a:p>
            <a:r>
              <a:rPr lang="en-US" dirty="0">
                <a:latin typeface="Montserrat" panose="00000500000000000000" pitchFamily="2" charset="0"/>
              </a:rPr>
              <a:t>5. User Interface: Develop a user interface that allows users to input product reviews and visualize the sentiment analysis results. The interface should be intuitive, visually appealing, and provide clear insights into the sentiment of the reviews </a:t>
            </a:r>
            <a:endParaRPr lang="en-IN" dirty="0">
              <a:latin typeface="Montserrat" panose="00000500000000000000" pitchFamily="2" charset="0"/>
            </a:endParaRPr>
          </a:p>
        </p:txBody>
      </p:sp>
    </p:spTree>
    <p:extLst>
      <p:ext uri="{BB962C8B-B14F-4D97-AF65-F5344CB8AC3E}">
        <p14:creationId xmlns:p14="http://schemas.microsoft.com/office/powerpoint/2010/main" val="680920186"/>
      </p:ext>
    </p:extLst>
  </p:cSld>
  <p:clrMapOvr>
    <a:masterClrMapping/>
  </p:clrMapOvr>
</p:sld>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TotalTime>
  <Words>1546</Words>
  <Application>Microsoft Office PowerPoint</Application>
  <PresentationFormat>On-screen Show (16:9)</PresentationFormat>
  <Paragraphs>83</Paragraphs>
  <Slides>12</Slides>
  <Notes>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Montserrat</vt:lpstr>
      <vt:lpstr>Lato</vt:lpstr>
      <vt:lpstr>Arial</vt:lpstr>
      <vt:lpstr>Crimson Text</vt:lpstr>
      <vt:lpstr>Vidaloka</vt:lpstr>
      <vt:lpstr>Minimalist Business Slides XL by Slidesgo</vt:lpstr>
      <vt:lpstr>AI MINI PROJECT</vt:lpstr>
      <vt:lpstr>INTRODUCTION</vt:lpstr>
      <vt:lpstr>Feature Extraction: Identify and extract key features or attributes of the product mentioned in the input text. This could include aspects such as performance, design, usability, durability, etc.   User Interaction: Implement a userfriendly interface that allows users to input text or provide links to existing reviews. The AI system should then process this input and generate the desired output, whether it's a sentiment analysis, feature extraction, or summary  Useful technologies:    Machine Learning Algorithms: Implement machine learning algorithms, such as supervised learning for sentiment analysis or unsupervised learning for feature extraction.   Natural Language Processing (NLP): Utilize NLP techniques and libraries to process and analyze textual data, extract features, and understand the context of product reviews.   User Interface (UI): Design a simple and intuitive user interface, possibly using frameworks like Flask or Django for web applications or Tkinter for desktop application.   Python Programming Language: Develop the project using Python, leveraging popular libraries like NLTK, spaCy, or TensorFlow for NLP tasks.</vt:lpstr>
      <vt:lpstr>OBJECTIVE</vt:lpstr>
      <vt:lpstr>PROJECT DESCRIPTION</vt:lpstr>
      <vt:lpstr>PROBLEM STATEMENT</vt:lpstr>
      <vt:lpstr>PowerPoint Presentation</vt:lpstr>
      <vt:lpstr>PowerPoint Presentation</vt:lpstr>
      <vt:lpstr>ALGORITHM</vt:lpstr>
      <vt:lpstr>PROGRAM:</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MINI PROJECT</dc:title>
  <dc:creator>Vaishnavi</dc:creator>
  <cp:lastModifiedBy>Vaishnavi Sugumar</cp:lastModifiedBy>
  <cp:revision>4</cp:revision>
  <dcterms:modified xsi:type="dcterms:W3CDTF">2024-01-01T09:39:12Z</dcterms:modified>
</cp:coreProperties>
</file>